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Состав </a:t>
            </a:r>
            <a:r>
              <a:rPr lang="ru-RU" dirty="0"/>
              <a:t>протопланетного диска  Солнца по </a:t>
            </a:r>
            <a:r>
              <a:rPr lang="ru-RU" dirty="0" smtClean="0"/>
              <a:t>массе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Cостав протопланетного диска  Солнца по массе.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водород-69,5%</c:v>
                </c:pt>
                <c:pt idx="1">
                  <c:v>гелий-27,5%</c:v>
                </c:pt>
                <c:pt idx="2">
                  <c:v>пыль-2%</c:v>
                </c:pt>
                <c:pt idx="3">
                  <c:v>всё остальное-1%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69.5</c:v>
                </c:pt>
                <c:pt idx="1">
                  <c:v>27.5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5A333-9530-47E6-AD0C-AE17E3D676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667534-F8CD-4FDE-AC5E-B96E45E3634C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81400"/>
            <a:ext cx="5933256" cy="213360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Мурачёв</a:t>
            </a:r>
            <a:r>
              <a:rPr lang="ru-RU" sz="1600" dirty="0" smtClean="0"/>
              <a:t> Андрей</a:t>
            </a:r>
          </a:p>
          <a:p>
            <a:r>
              <a:rPr lang="ru-RU" sz="1600" dirty="0" smtClean="0"/>
              <a:t>Научный руководитель доктор </a:t>
            </a:r>
            <a:r>
              <a:rPr lang="ru-RU" sz="1600" dirty="0" err="1" smtClean="0"/>
              <a:t>Физ.Мат</a:t>
            </a:r>
            <a:r>
              <a:rPr lang="ru-RU" sz="1600" dirty="0" smtClean="0"/>
              <a:t>. наук Кривцов А.М.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19.10.2012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47800"/>
            <a:ext cx="5501208" cy="1765176"/>
          </a:xfrm>
        </p:spPr>
        <p:txBody>
          <a:bodyPr/>
          <a:lstStyle/>
          <a:p>
            <a:r>
              <a:rPr lang="ru-RU" dirty="0" smtClean="0"/>
              <a:t>Исследование равновесия протопланетного облака</a:t>
            </a:r>
            <a:br>
              <a:rPr lang="ru-RU" dirty="0" smtClean="0"/>
            </a:br>
            <a:r>
              <a:rPr lang="ru-RU" dirty="0" smtClean="0"/>
              <a:t>системы Земля-Луна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7200"/>
            <a:ext cx="7992888" cy="1315616"/>
          </a:xfrm>
        </p:spPr>
        <p:txBody>
          <a:bodyPr/>
          <a:lstStyle/>
          <a:p>
            <a:r>
              <a:rPr lang="ru-RU" dirty="0" smtClean="0"/>
              <a:t>Но присутствует эффект экранирования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003232" cy="3579031"/>
          </a:xfrm>
        </p:spPr>
      </p:pic>
    </p:spTree>
    <p:extLst>
      <p:ext uri="{BB962C8B-B14F-4D97-AF65-F5344CB8AC3E}">
        <p14:creationId xmlns:p14="http://schemas.microsoft.com/office/powerpoint/2010/main" val="33009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дрей\Desktop\Перезентация 19.10\ques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197969" cy="1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5024"/>
            <a:ext cx="4561834" cy="30963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57201"/>
            <a:ext cx="7444680" cy="1603648"/>
          </a:xfrm>
        </p:spPr>
        <p:txBody>
          <a:bodyPr/>
          <a:lstStyle/>
          <a:p>
            <a:pPr algn="ctr"/>
            <a:r>
              <a:rPr lang="ru-RU" dirty="0" smtClean="0"/>
              <a:t>Что в таком случае будет происходить с протопланетным облаком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50820"/>
            <a:ext cx="4458833" cy="3156359"/>
          </a:xfrm>
        </p:spPr>
      </p:pic>
    </p:spTree>
    <p:extLst>
      <p:ext uri="{BB962C8B-B14F-4D97-AF65-F5344CB8AC3E}">
        <p14:creationId xmlns:p14="http://schemas.microsoft.com/office/powerpoint/2010/main" val="714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64904"/>
                <a:ext cx="8003232" cy="3607295"/>
              </a:xfrm>
            </p:spPr>
            <p:txBody>
              <a:bodyPr/>
              <a:lstStyle/>
              <a:p>
                <a:r>
                  <a:rPr lang="ru-RU" dirty="0" smtClean="0"/>
                  <a:t>Из уравнения непрерывности: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+∇∙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π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    ↓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I</a:t>
                </a:r>
                <a:r>
                  <a:rPr lang="en-US" dirty="0" smtClean="0"/>
                  <a:t>-</a:t>
                </a:r>
                <a:r>
                  <a:rPr lang="ru-RU" dirty="0"/>
                  <a:t>интенсивность </a:t>
                </a:r>
                <a:r>
                  <a:rPr lang="ru-RU" dirty="0" smtClean="0"/>
                  <a:t>испарения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</a:rPr>
                              <m:t>молекул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сек⋅ с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64904"/>
                <a:ext cx="8003232" cy="3607295"/>
              </a:xfrm>
              <a:blipFill rotWithShape="1">
                <a:blip r:embed="rId2"/>
                <a:stretch>
                  <a:fillRect l="-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57200"/>
            <a:ext cx="7228656" cy="2179712"/>
          </a:xfrm>
        </p:spPr>
        <p:txBody>
          <a:bodyPr/>
          <a:lstStyle/>
          <a:p>
            <a:pPr algn="ctr"/>
            <a:r>
              <a:rPr lang="ru-RU" dirty="0" smtClean="0"/>
              <a:t>Зависимость концентрации </a:t>
            </a:r>
            <a:br>
              <a:rPr lang="ru-RU" dirty="0" smtClean="0"/>
            </a:br>
            <a:r>
              <a:rPr lang="ru-RU" dirty="0" smtClean="0"/>
              <a:t>молекул </a:t>
            </a:r>
            <a:br>
              <a:rPr lang="ru-RU" dirty="0" smtClean="0"/>
            </a:br>
            <a:r>
              <a:rPr lang="ru-RU" dirty="0" smtClean="0"/>
              <a:t>от расстоянии</a:t>
            </a:r>
            <a:r>
              <a:rPr lang="en-US" dirty="0" smtClean="0"/>
              <a:t> </a:t>
            </a:r>
            <a:r>
              <a:rPr lang="ru-RU" dirty="0" smtClean="0"/>
              <a:t>до пылинки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352928" cy="56012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57201"/>
            <a:ext cx="6652592" cy="739552"/>
          </a:xfrm>
        </p:spPr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равнения для среды, состоящей из частиц с площадью поверхности</a:t>
            </a:r>
            <a:r>
              <a:rPr lang="en-US" dirty="0" smtClean="0"/>
              <a:t> S</a:t>
            </a:r>
            <a:r>
              <a:rPr lang="ru-RU" dirty="0" smtClean="0"/>
              <a:t>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987824" y="1412776"/>
                <a:ext cx="4536504" cy="482453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prstClr val="black">
                            <a:lumMod val="85000"/>
                          </a:prstClr>
                        </a:solidFill>
                        <a:latin typeface="Cambria Math"/>
                      </a:rPr>
                      <m:t>Функция концентраци</m:t>
                    </m:r>
                    <m:r>
                      <a:rPr lang="ru-RU" sz="1800" b="0" i="0" smtClean="0">
                        <a:solidFill>
                          <a:prstClr val="black">
                            <a:lumMod val="85000"/>
                          </a:prstClr>
                        </a:solidFill>
                        <a:latin typeface="Cambria Math"/>
                      </a:rPr>
                      <m:t>и</m:t>
                    </m:r>
                  </m:oMath>
                </a14:m>
                <a:r>
                  <a:rPr lang="en-US" sz="1800" b="0" dirty="0" smtClean="0">
                    <a:solidFill>
                      <a:prstClr val="black">
                        <a:lumMod val="85000"/>
                      </a:prstClr>
                    </a:solidFill>
                    <a:latin typeface="Cambria Math"/>
                  </a:rPr>
                  <a:t> </a:t>
                </a:r>
                <a:r>
                  <a:rPr lang="ru-RU" sz="1800" dirty="0">
                    <a:solidFill>
                      <a:prstClr val="black">
                        <a:lumMod val="85000"/>
                      </a:prstClr>
                    </a:solidFill>
                    <a:latin typeface="Cambria Math"/>
                  </a:rPr>
                  <a:t>молекул</a:t>
                </a:r>
                <a:endParaRPr lang="en-US" sz="1800" b="0" dirty="0" smtClean="0">
                  <a:solidFill>
                    <a:prstClr val="black">
                      <a:lumMod val="85000"/>
                    </a:prst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1800" i="1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exp</m:t>
                      </m:r>
                      <m:r>
                        <a:rPr lang="en-US" sz="1800" b="0" i="0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(−</m:t>
                      </m:r>
                      <m:f>
                        <m:fPr>
                          <m:ctrlPr>
                            <a:rPr lang="en-US" sz="1800" b="0" i="0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r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800" b="0" i="0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87824" y="1412776"/>
                <a:ext cx="4536504" cy="48245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980728"/>
                <a:ext cx="4546848" cy="5492079"/>
              </a:xfrm>
            </p:spPr>
            <p:txBody>
              <a:bodyPr/>
              <a:lstStyle/>
              <a:p>
                <a:r>
                  <a:rPr lang="ru-RU" dirty="0" smtClean="0">
                    <a:latin typeface="Cambria Math"/>
                  </a:rPr>
                  <a:t>в пустом пространстве</a:t>
                </a:r>
                <a:endParaRPr lang="ru-RU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ru-RU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ru-RU" dirty="0" smtClean="0">
                  <a:latin typeface="Cambria" pitchFamily="18" charset="0"/>
                </a:endParaRPr>
              </a:p>
              <a:p>
                <a:r>
                  <a:rPr lang="ru-RU" dirty="0" smtClean="0">
                    <a:latin typeface="Cambria" pitchFamily="18" charset="0"/>
                  </a:rPr>
                  <a:t>В </a:t>
                </a:r>
                <a:r>
                  <a:rPr lang="ru-RU" dirty="0">
                    <a:latin typeface="Cambria" pitchFamily="18" charset="0"/>
                  </a:rPr>
                  <a:t>среде с концентрацией </a:t>
                </a:r>
                <a:r>
                  <a:rPr lang="ru-RU" dirty="0" smtClean="0">
                    <a:latin typeface="Cambria" pitchFamily="18" charset="0"/>
                  </a:rPr>
                  <a:t>частиц-</a:t>
                </a:r>
                <a:r>
                  <a:rPr lang="en-US" dirty="0" smtClean="0">
                    <a:latin typeface="Cambria" pitchFamily="18" charset="0"/>
                  </a:rPr>
                  <a:t> </a:t>
                </a:r>
                <a:r>
                  <a:rPr lang="en-US" i="1" dirty="0" smtClean="0">
                    <a:latin typeface="Cambria" pitchFamily="18" charset="0"/>
                  </a:rPr>
                  <a:t>n</a:t>
                </a:r>
              </a:p>
              <a:p>
                <a:pPr algn="ctr"/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 smtClean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980728"/>
                <a:ext cx="4546848" cy="5492079"/>
              </a:xfrm>
              <a:blipFill rotWithShape="1"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799656" cy="2311152"/>
          </a:xfrm>
        </p:spPr>
        <p:txBody>
          <a:bodyPr/>
          <a:lstStyle/>
          <a:p>
            <a:r>
              <a:rPr lang="ru-RU" dirty="0" smtClean="0"/>
              <a:t>Сила взаимодействия двух сферических частиц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692696"/>
                <a:ext cx="3394720" cy="5403304"/>
              </a:xfrm>
            </p:spPr>
            <p:txBody>
              <a:bodyPr/>
              <a:lstStyle/>
              <a:p>
                <a:endParaRPr lang="en-US" b="0" i="1" dirty="0" smtClean="0">
                  <a:latin typeface="Cambria Math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800" b="0" i="1" smtClean="0">
                              <a:latin typeface="Cambria Math"/>
                            </a:rPr>
                            <m:t>грав</m:t>
                          </m:r>
                        </m:sub>
                      </m:sSub>
                      <m:r>
                        <a:rPr lang="ru-RU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1800" b="0" dirty="0" smtClean="0"/>
              </a:p>
              <a:p>
                <a:pPr marL="45720" indent="0">
                  <a:buNone/>
                </a:pPr>
                <a:endParaRPr lang="en-US" sz="1800" b="0" dirty="0" smtClean="0"/>
              </a:p>
              <a:p>
                <a:pPr marL="45720" indent="0">
                  <a:buNone/>
                </a:pPr>
                <a:endParaRPr lang="en-US" sz="1800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𝐹𝑑𝑟</m:t>
                          </m:r>
                        </m:e>
                      </m:nary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en-US" sz="18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sz="18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en-US" sz="18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692696"/>
                <a:ext cx="3394720" cy="54033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00800" cy="1099591"/>
          </a:xfrm>
        </p:spPr>
        <p:txBody>
          <a:bodyPr/>
          <a:lstStyle/>
          <a:p>
            <a:r>
              <a:rPr lang="ru-RU" dirty="0" smtClean="0"/>
              <a:t>Равновесие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63406"/>
            <a:ext cx="4659948" cy="5877272"/>
          </a:xfrm>
        </p:spPr>
      </p:pic>
    </p:spTree>
    <p:extLst>
      <p:ext uri="{BB962C8B-B14F-4D97-AF65-F5344CB8AC3E}">
        <p14:creationId xmlns:p14="http://schemas.microsoft.com/office/powerpoint/2010/main" val="30723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59632" y="1844824"/>
                <a:ext cx="6336704" cy="3763888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𝑟𝑎𝑑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  <m:r>
                        <a:rPr lang="ru-RU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𝑛𝑆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𝐸𝑖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(1,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 marL="45720" indent="0">
                  <a:buNone/>
                </a:pPr>
                <a:endParaRPr lang="en-US" sz="1800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𝐸𝑖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8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59632" y="1844824"/>
                <a:ext cx="6336704" cy="37638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3"/>
            <a:ext cx="728389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Потенциал</a:t>
            </a:r>
            <a:br>
              <a:rPr lang="ru-RU" sz="3100" dirty="0" smtClean="0"/>
            </a:br>
            <a:r>
              <a:rPr lang="ru-RU" sz="3100" dirty="0" smtClean="0"/>
              <a:t>отталкивания</a:t>
            </a:r>
            <a:br>
              <a:rPr lang="ru-RU" sz="3100" dirty="0" smtClean="0"/>
            </a:br>
            <a:r>
              <a:rPr lang="ru-RU" sz="3100" dirty="0" smtClean="0"/>
              <a:t>частицы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2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9" y="457199"/>
            <a:ext cx="4076535" cy="415661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3568" y="4437112"/>
                <a:ext cx="7848872" cy="2592288"/>
              </a:xfrm>
            </p:spPr>
            <p:txBody>
              <a:bodyPr>
                <a:normAutofit/>
              </a:bodyPr>
              <a:lstStyle/>
              <a:p>
                <a:pPr marL="45720" lvl="0" indent="0">
                  <a:buClr>
                    <a:prstClr val="black">
                      <a:lumMod val="50000"/>
                      <a:lumOff val="50000"/>
                    </a:prst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1800" i="1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1800" i="1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80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𝑑𝑟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  <m:nary>
                        <m:naryPr>
                          <m:ctrlPr>
                            <a:rPr lang="en-US" sz="180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nary>
                      <m:nary>
                        <m:naryPr>
                          <m:ctrlPr>
                            <a:rPr lang="en-US" sz="180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lit/>
                            </m:rP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𝑑𝐴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⁡(−</m:t>
                                  </m:r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prstClr val="black">
                                              <a:lumMod val="85000"/>
                                            </a:prst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prstClr val="black">
                                              <a:lumMod val="85000"/>
                                            </a:prstClr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prstClr val="black">
                                              <a:lumMod val="85000"/>
                                            </a:prstClr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𝑛𝑆𝐸𝑖</m:t>
                              </m:r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(1,</m:t>
                              </m:r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prstClr val="black">
                                          <a:lumMod val="85000"/>
                                        </a:prstClr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prstClr val="black">
                                      <a:lumMod val="85000"/>
                                    </a:prst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>
                  <a:solidFill>
                    <a:prstClr val="black">
                      <a:lumMod val="85000"/>
                    </a:prstClr>
                  </a:solidFill>
                </a:endParaRPr>
              </a:p>
              <a:p>
                <a:pPr marL="45720" lvl="0" indent="0">
                  <a:buClr>
                    <a:prstClr val="black">
                      <a:lumMod val="50000"/>
                      <a:lumOff val="50000"/>
                    </a:prstClr>
                  </a:buClr>
                  <a:buNone/>
                </a:pPr>
                <a:endParaRPr lang="en-US" sz="1800" dirty="0" smtClean="0">
                  <a:solidFill>
                    <a:prstClr val="black">
                      <a:lumMod val="85000"/>
                    </a:prstClr>
                  </a:solidFill>
                </a:endParaRPr>
              </a:p>
              <a:p>
                <a:pPr marL="45720" lvl="0" indent="0">
                  <a:buClr>
                    <a:prstClr val="black">
                      <a:lumMod val="50000"/>
                      <a:lumOff val="50000"/>
                    </a:prst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prstClr val="black">
                                  <a:lumMod val="85000"/>
                                </a:prstClr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𝑑𝑉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1800" b="0" i="1" smtClean="0">
                          <a:solidFill>
                            <a:prstClr val="black">
                              <a:lumMod val="85000"/>
                            </a:prstClr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1800" dirty="0">
                  <a:solidFill>
                    <a:prstClr val="black">
                      <a:lumMod val="85000"/>
                    </a:prstClr>
                  </a:solidFill>
                </a:endParaRPr>
              </a:p>
              <a:p>
                <a:pPr marL="45720" indent="0">
                  <a:buNone/>
                </a:pPr>
                <a:endParaRPr lang="ru-RU" sz="18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3568" y="4437112"/>
                <a:ext cx="7848872" cy="25922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"/>
            <a:ext cx="3600400" cy="3861048"/>
          </a:xfrm>
        </p:spPr>
        <p:txBody>
          <a:bodyPr/>
          <a:lstStyle/>
          <a:p>
            <a:r>
              <a:rPr lang="ru-RU" dirty="0"/>
              <a:t>Потенциал однородного шара во </a:t>
            </a:r>
            <a:r>
              <a:rPr lang="ru-RU" dirty="0" smtClean="0"/>
              <a:t>внутренней точке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620688"/>
                <a:ext cx="7056784" cy="237626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US" sz="20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n</m:t>
                          </m:r>
                          <m:sSup>
                            <m:sSupPr>
                              <m:ctrlPr>
                                <a:rPr lang="en-US" sz="2000" b="0" i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2000" b="0" i="0" dirty="0" smtClean="0">
                  <a:latin typeface="Cambria Math"/>
                </a:endParaRPr>
              </a:p>
              <a:p>
                <a:pPr marL="4572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620688"/>
                <a:ext cx="7056784" cy="23762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70" y="2492896"/>
            <a:ext cx="4841918" cy="4104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16632"/>
            <a:ext cx="2808312" cy="1512169"/>
          </a:xfrm>
        </p:spPr>
        <p:txBody>
          <a:bodyPr/>
          <a:lstStyle/>
          <a:p>
            <a:r>
              <a:rPr lang="ru-RU" dirty="0" smtClean="0"/>
              <a:t>В итоге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1560" y="1556792"/>
                <a:ext cx="3581400" cy="4111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=0.1, R=100 </a:t>
                </a:r>
                <a:endParaRPr lang="ru-RU" sz="1800" dirty="0"/>
              </a:p>
            </p:txBody>
          </p:sp>
        </mc:Choice>
        <mc:Fallback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560" y="1556792"/>
                <a:ext cx="3581400" cy="411162"/>
              </a:xfrm>
              <a:blipFill rotWithShape="1">
                <a:blip r:embed="rId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6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932040" y="1700808"/>
                <a:ext cx="3581400" cy="4111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=0.001, R=100</a:t>
                </a:r>
                <a:endParaRPr lang="ru-RU" sz="1800" dirty="0"/>
              </a:p>
            </p:txBody>
          </p:sp>
        </mc:Choice>
        <mc:Fallback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932040" y="1700808"/>
                <a:ext cx="3581400" cy="411162"/>
              </a:xfrm>
              <a:blipFill rotWithShape="1">
                <a:blip r:embed="rId3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2483768" y="260648"/>
                <a:ext cx="3367608" cy="1675656"/>
              </a:xfrm>
            </p:spPr>
            <p:txBody>
              <a:bodyPr/>
              <a:lstStyle/>
              <a:p>
                <a:pPr algn="ctr"/>
                <a:r>
                  <a:rPr lang="ru-RU" dirty="0" smtClean="0"/>
                  <a:t>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latin typeface="Cambria Math"/>
                      </a:rPr>
                      <m:t>Ψ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3768" y="260648"/>
                <a:ext cx="3367608" cy="1675656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019004" cy="40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84340" cy="38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9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3581400" cy="411162"/>
          </a:xfrm>
        </p:spPr>
        <p:txBody>
          <a:bodyPr/>
          <a:lstStyle/>
          <a:p>
            <a:r>
              <a:rPr lang="ru-RU" dirty="0"/>
              <a:t>Протопланетный диск в Туманности Ориона.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88432" cy="29048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5077715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04664"/>
            <a:ext cx="2819400" cy="5714999"/>
          </a:xfrm>
        </p:spPr>
        <p:txBody>
          <a:bodyPr/>
          <a:lstStyle/>
          <a:p>
            <a:r>
              <a:rPr lang="ru-RU" dirty="0" smtClean="0"/>
              <a:t>Вот так образовались планеты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0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332656"/>
                <a:ext cx="3581400" cy="411162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𝑛</m:t>
                      </m:r>
                      <m:r>
                        <a:rPr lang="en-US" sz="180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dirty="0"/>
                        <m:t>=0.1, </m:t>
                      </m:r>
                      <m:r>
                        <m:rPr>
                          <m:nor/>
                        </m:rPr>
                        <a:rPr lang="en-US" sz="1800" dirty="0"/>
                        <m:t>R</m:t>
                      </m:r>
                      <m:r>
                        <m:rPr>
                          <m:nor/>
                        </m:rPr>
                        <a:rPr lang="en-US" sz="1800" dirty="0"/>
                        <m:t>=100 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332656"/>
                <a:ext cx="3581400" cy="411162"/>
              </a:xfrm>
              <a:blipFill rotWithShape="1"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>
              <a:xfrm>
                <a:off x="5436096" y="404664"/>
                <a:ext cx="3384376" cy="5636096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Ψ</m:t>
                      </m:r>
                      <m:r>
                        <a:rPr lang="en-US" b="0" i="0" dirty="0" smtClean="0">
                          <a:latin typeface="Cambria Math"/>
                        </a:rPr>
                        <m:t>≫</m:t>
                      </m:r>
                      <m:r>
                        <a:rPr lang="en-US" b="0" i="1" dirty="0" smtClean="0">
                          <a:latin typeface="Cambria Math"/>
                        </a:rPr>
                        <m:t>𝜆</m:t>
                      </m:r>
                      <m:r>
                        <a:rPr lang="en-US" b="0" i="1" dirty="0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b="0" i="0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0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0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nS</m:t>
                                  </m:r>
                                </m:e>
                                <m:sup>
                                  <m:r>
                                    <a:rPr lang="en-US" b="0" i="0" dirty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R</m:t>
                                  </m:r>
                                  <m:r>
                                    <a:rPr lang="en-US" b="0" i="0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36096" y="404664"/>
                <a:ext cx="3384376" cy="563609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842544" cy="48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28800"/>
            <a:ext cx="5626968" cy="1752600"/>
          </a:xfrm>
        </p:spPr>
        <p:txBody>
          <a:bodyPr/>
          <a:lstStyle/>
          <a:p>
            <a:pPr algn="ctr"/>
            <a:r>
              <a:rPr lang="ru-RU" dirty="0" smtClean="0"/>
              <a:t>Спасибо, за внимание!</a:t>
            </a:r>
            <a:br>
              <a:rPr lang="ru-RU" dirty="0" smtClean="0"/>
            </a:br>
            <a:r>
              <a:rPr lang="en-US" dirty="0" smtClean="0"/>
              <a:t>;-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4109"/>
              </p:ext>
            </p:extLst>
          </p:nvPr>
        </p:nvGraphicFramePr>
        <p:xfrm>
          <a:off x="323528" y="548680"/>
          <a:ext cx="8208912" cy="557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14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92288"/>
                <a:ext cx="8003232" cy="4896544"/>
              </a:xfrm>
            </p:spPr>
            <p:txBody>
              <a:bodyPr>
                <a:normAutofit/>
              </a:bodyPr>
              <a:lstStyle/>
              <a:p>
                <a:endParaRPr lang="ru-RU" sz="2000" dirty="0" smtClean="0"/>
              </a:p>
              <a:p>
                <a:r>
                  <a:rPr lang="ru-RU" sz="2000" dirty="0" smtClean="0"/>
                  <a:t>Начальные положения частиц </a:t>
                </a:r>
                <a:r>
                  <a:rPr lang="en-US" sz="2000" dirty="0" smtClean="0"/>
                  <a:t>-</a:t>
                </a:r>
                <a:r>
                  <a:rPr lang="ru-RU" sz="2000" dirty="0" smtClean="0"/>
                  <a:t>согласно выбранному закону распределения 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 </a:t>
                </a:r>
                <a:r>
                  <a:rPr lang="ru-RU" sz="2000" dirty="0" smtClean="0"/>
                  <a:t>В </a:t>
                </a:r>
                <a:r>
                  <a:rPr lang="ru-RU" sz="2000" dirty="0" smtClean="0"/>
                  <a:t>начальный момент времени все </a:t>
                </a:r>
                <a:r>
                  <a:rPr lang="ru-RU" sz="2000" dirty="0" smtClean="0"/>
                  <a:t>частицы имеют  одинаковую угловую </a:t>
                </a:r>
                <a:r>
                  <a:rPr lang="ru-RU" sz="2000" dirty="0" smtClean="0"/>
                  <a:t>скорость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Суммарная масса частиц равна полной </a:t>
                </a:r>
                <a:r>
                  <a:rPr lang="ru-RU" sz="2000" dirty="0" smtClean="0"/>
                  <a:t>массе </a:t>
                </a:r>
                <a:r>
                  <a:rPr lang="ru-RU" sz="2000" dirty="0" smtClean="0"/>
                  <a:t>моделируемой </a:t>
                </a:r>
                <a:r>
                  <a:rPr lang="ru-RU" sz="2000" dirty="0" smtClean="0"/>
                  <a:t>системы</a:t>
                </a:r>
              </a:p>
              <a:p>
                <a:endParaRPr lang="ru-RU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𝑁𝑘𝑎</m:t>
                    </m:r>
                    <m:r>
                      <a:rPr lang="en-GB" sz="2000" b="0" i="1" baseline="30000" smtClean="0">
                        <a:latin typeface="Cambria Math"/>
                      </a:rPr>
                      <m:t>2</m:t>
                    </m:r>
                    <m:r>
                      <a:rPr lang="en-GB" sz="2000" b="0" i="0" smtClean="0">
                        <a:latin typeface="Cambria Math"/>
                      </a:rPr>
                      <m:t>, </m:t>
                    </m:r>
                    <m:r>
                      <a:rPr lang="en-GB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/>
                  <a:t> </a:t>
                </a:r>
                <a:r>
                  <a:rPr lang="en-GB" sz="2000" dirty="0" smtClean="0"/>
                  <a:t>-</a:t>
                </a:r>
                <a:r>
                  <a:rPr lang="ru-RU" sz="2000" dirty="0" smtClean="0"/>
                  <a:t> коэффициент плотной </a:t>
                </a:r>
                <a:r>
                  <a:rPr lang="ru-RU" sz="2000" dirty="0" smtClean="0"/>
                  <a:t>упаковки</a:t>
                </a:r>
                <a:endParaRPr lang="en-GB" sz="2000" dirty="0" smtClean="0"/>
              </a:p>
            </p:txBody>
          </p:sp>
        </mc:Choice>
        <mc:Fallback>
          <p:sp>
            <p:nvSpPr>
              <p:cNvPr id="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92288"/>
                <a:ext cx="8003232" cy="4896544"/>
              </a:xfrm>
              <a:blipFill rotWithShape="1">
                <a:blip r:embed="rId2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38" y="260648"/>
            <a:ext cx="7372672" cy="1171600"/>
          </a:xfrm>
        </p:spPr>
        <p:txBody>
          <a:bodyPr/>
          <a:lstStyle/>
          <a:p>
            <a:pPr algn="ctr"/>
            <a:r>
              <a:rPr lang="ru-RU" dirty="0" smtClean="0"/>
              <a:t>Моделирование эволюции системы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3568" y="1217542"/>
            <a:ext cx="2871936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Начальные условия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59496" y="2996952"/>
            <a:ext cx="6995120" cy="4411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                               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                                      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070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440493" cy="3330370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236601" cy="35283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888432" cy="2952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«Я </a:t>
            </a:r>
            <a:r>
              <a:rPr lang="ru-RU" dirty="0"/>
              <a:t>не </a:t>
            </a:r>
            <a:r>
              <a:rPr lang="ru-RU" dirty="0" smtClean="0"/>
              <a:t>знаю, </a:t>
            </a:r>
            <a:r>
              <a:rPr lang="ru-RU" dirty="0" err="1" smtClean="0"/>
              <a:t>Фандорин</a:t>
            </a:r>
            <a:r>
              <a:rPr lang="ru-RU" dirty="0" smtClean="0"/>
              <a:t>, </a:t>
            </a:r>
            <a:r>
              <a:rPr lang="ru-RU" dirty="0"/>
              <a:t>как воспринимаете жизнь </a:t>
            </a:r>
            <a:r>
              <a:rPr lang="ru-RU" dirty="0" smtClean="0"/>
              <a:t>вы, а </a:t>
            </a:r>
            <a:r>
              <a:rPr lang="ru-RU" dirty="0"/>
              <a:t>для меня она – вечная схватка Порядка и </a:t>
            </a:r>
            <a:r>
              <a:rPr lang="ru-RU" dirty="0" smtClean="0"/>
              <a:t>Хаоса»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92288"/>
                <a:ext cx="8003232" cy="4896544"/>
              </a:xfrm>
            </p:spPr>
            <p:txBody>
              <a:bodyPr>
                <a:normAutofit/>
              </a:bodyPr>
              <a:lstStyle/>
              <a:p>
                <a:endParaRPr lang="ru-RU" sz="2000" dirty="0" smtClean="0"/>
              </a:p>
              <a:p>
                <a:r>
                  <a:rPr lang="ru-RU" sz="2000" dirty="0" smtClean="0"/>
                  <a:t>Начальные положения частиц </a:t>
                </a:r>
                <a:r>
                  <a:rPr lang="en-US" sz="2000" dirty="0" smtClean="0"/>
                  <a:t>-</a:t>
                </a:r>
                <a:r>
                  <a:rPr lang="ru-RU" sz="2000" dirty="0" smtClean="0"/>
                  <a:t>согласно выбранному закону распределения 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 </a:t>
                </a:r>
                <a:r>
                  <a:rPr lang="ru-RU" sz="2000" dirty="0" smtClean="0"/>
                  <a:t>В </a:t>
                </a:r>
                <a:r>
                  <a:rPr lang="ru-RU" sz="2000" dirty="0" smtClean="0"/>
                  <a:t>начальный момент времени все </a:t>
                </a:r>
                <a:r>
                  <a:rPr lang="ru-RU" sz="2000" dirty="0" smtClean="0"/>
                  <a:t>частицы имеют  одинаковую угловую </a:t>
                </a:r>
                <a:r>
                  <a:rPr lang="ru-RU" sz="2000" dirty="0" smtClean="0"/>
                  <a:t>скорость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Суммарная масса частиц равна полной </a:t>
                </a:r>
                <a:r>
                  <a:rPr lang="ru-RU" sz="2000" dirty="0" smtClean="0"/>
                  <a:t>массе </a:t>
                </a:r>
                <a:r>
                  <a:rPr lang="ru-RU" sz="2000" dirty="0" smtClean="0"/>
                  <a:t>моделируемой </a:t>
                </a:r>
                <a:r>
                  <a:rPr lang="ru-RU" sz="2000" dirty="0" smtClean="0"/>
                  <a:t>системы</a:t>
                </a:r>
              </a:p>
              <a:p>
                <a:endParaRPr lang="ru-RU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𝑁𝑘𝑎</m:t>
                    </m:r>
                    <m:r>
                      <a:rPr lang="en-GB" sz="2000" b="0" i="1" baseline="30000" smtClean="0">
                        <a:latin typeface="Cambria Math"/>
                      </a:rPr>
                      <m:t>2</m:t>
                    </m:r>
                    <m:r>
                      <a:rPr lang="en-GB" sz="2000" b="0" i="0" smtClean="0">
                        <a:latin typeface="Cambria Math"/>
                      </a:rPr>
                      <m:t>, </m:t>
                    </m:r>
                    <m:r>
                      <a:rPr lang="en-GB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/>
                  <a:t> </a:t>
                </a:r>
                <a:r>
                  <a:rPr lang="en-GB" sz="2000" dirty="0" smtClean="0"/>
                  <a:t>-</a:t>
                </a:r>
                <a:r>
                  <a:rPr lang="ru-RU" sz="2000" dirty="0" smtClean="0"/>
                  <a:t> коэффициент плотной </a:t>
                </a:r>
                <a:r>
                  <a:rPr lang="ru-RU" sz="2000" dirty="0" smtClean="0"/>
                  <a:t>упаковки</a:t>
                </a:r>
                <a:endParaRPr lang="en-GB" sz="2000" dirty="0" smtClean="0"/>
              </a:p>
            </p:txBody>
          </p:sp>
        </mc:Choice>
        <mc:Fallback>
          <p:sp>
            <p:nvSpPr>
              <p:cNvPr id="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92288"/>
                <a:ext cx="8003232" cy="4896544"/>
              </a:xfrm>
              <a:blipFill rotWithShape="1">
                <a:blip r:embed="rId2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38" y="260648"/>
            <a:ext cx="7372672" cy="1171600"/>
          </a:xfrm>
        </p:spPr>
        <p:txBody>
          <a:bodyPr/>
          <a:lstStyle/>
          <a:p>
            <a:pPr algn="ctr"/>
            <a:r>
              <a:rPr lang="ru-RU" dirty="0" smtClean="0"/>
              <a:t>Моделирование эволюции системы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3568" y="1217542"/>
            <a:ext cx="2871936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Начальные условия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59496" y="2996952"/>
            <a:ext cx="6995120" cy="4411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                               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                                       </a:t>
            </a:r>
            <a:endParaRPr lang="ru-RU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92" y="2453373"/>
            <a:ext cx="4048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22" y="3501007"/>
            <a:ext cx="25050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7200"/>
            <a:ext cx="8208912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моделирования газопылевого облака бралась совокупность частиц, движущихся согласно уравнениям динамики Ньютона.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" y="1700808"/>
            <a:ext cx="8767398" cy="50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5526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Лёд испаряется при достаточно высокой температуре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1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910229" cy="3537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7200"/>
            <a:ext cx="7992888" cy="1315616"/>
          </a:xfrm>
        </p:spPr>
        <p:txBody>
          <a:bodyPr/>
          <a:lstStyle/>
          <a:p>
            <a:r>
              <a:rPr lang="ru-RU" dirty="0" smtClean="0"/>
              <a:t>Между частицами возникает сила отталкивания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884</TotalTime>
  <Words>705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Составная</vt:lpstr>
      <vt:lpstr>Исследование равновесия протопланетного облака системы Земля-Луна</vt:lpstr>
      <vt:lpstr>Вот так образовались планеты</vt:lpstr>
      <vt:lpstr>Презентация PowerPoint</vt:lpstr>
      <vt:lpstr>Моделирование эволюции системы</vt:lpstr>
      <vt:lpstr>«Я не знаю, Фандорин, как воспринимаете жизнь вы, а для меня она – вечная схватка Порядка и Хаоса» </vt:lpstr>
      <vt:lpstr>Моделирование эволюции системы</vt:lpstr>
      <vt:lpstr>Для моделирования газопылевого облака бралась совокупность частиц, движущихся согласно уравнениям динамики Ньютона. </vt:lpstr>
      <vt:lpstr>Лёд испаряется при достаточно высокой температуре</vt:lpstr>
      <vt:lpstr>Между частицами возникает сила отталкивания</vt:lpstr>
      <vt:lpstr>Но присутствует эффект экранирования</vt:lpstr>
      <vt:lpstr>Что в таком случае будет происходить с протопланетным облаком</vt:lpstr>
      <vt:lpstr>Зависимость концентрации  молекул  от расстоянии до пылинки </vt:lpstr>
      <vt:lpstr>Уравнения для среды, состоящей из частиц с площадью поверхности S </vt:lpstr>
      <vt:lpstr>Сила взаимодействия двух сферических частиц </vt:lpstr>
      <vt:lpstr>Равновесие</vt:lpstr>
      <vt:lpstr> Потенциал отталкивания частицы </vt:lpstr>
      <vt:lpstr>Потенциал однородного шара во внутренней точке</vt:lpstr>
      <vt:lpstr>В итоге</vt:lpstr>
      <vt:lpstr>Функция Ψ</vt:lpstr>
      <vt:lpstr>Ψ≫λ⋅e^(nS^∗ (R-r) )/r</vt:lpstr>
      <vt:lpstr>Спасибо, за внимание! ;-)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равновесия протопланетного облака системы Земля-Луна</dc:title>
  <dc:creator>Андрей</dc:creator>
  <cp:lastModifiedBy>Андрей</cp:lastModifiedBy>
  <cp:revision>38</cp:revision>
  <dcterms:created xsi:type="dcterms:W3CDTF">2012-10-18T18:12:10Z</dcterms:created>
  <dcterms:modified xsi:type="dcterms:W3CDTF">2012-10-19T08:56:39Z</dcterms:modified>
</cp:coreProperties>
</file>