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71" r:id="rId5"/>
    <p:sldId id="262" r:id="rId6"/>
    <p:sldId id="259" r:id="rId7"/>
    <p:sldId id="260" r:id="rId8"/>
    <p:sldId id="261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2" r:id="rId18"/>
    <p:sldId id="276" r:id="rId19"/>
    <p:sldId id="273" r:id="rId20"/>
    <p:sldId id="274" r:id="rId21"/>
    <p:sldId id="275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wmf"/></Relationships>
</file>

<file path=ppt/drawings/_rels/vmlDrawing10.vml.rels><?xml version="1.0" encoding="UTF-8" standalone="yes"?>
<Relationships xmlns="http://schemas.openxmlformats.org/package/2006/relationships"><Relationship Id="rId3" Type="http://schemas.openxmlformats.org/officeDocument/2006/relationships/image" Target="../media/image22.wmf"/><Relationship Id="rId2" Type="http://schemas.openxmlformats.org/officeDocument/2006/relationships/image" Target="../media/image21.wmf"/><Relationship Id="rId1" Type="http://schemas.openxmlformats.org/officeDocument/2006/relationships/image" Target="../media/image20.wmf"/><Relationship Id="rId5" Type="http://schemas.openxmlformats.org/officeDocument/2006/relationships/image" Target="../media/image24.wmf"/><Relationship Id="rId4" Type="http://schemas.openxmlformats.org/officeDocument/2006/relationships/image" Target="../media/image23.wmf"/></Relationships>
</file>

<file path=ppt/drawings/_rels/vmlDrawing11.vml.rels><?xml version="1.0" encoding="UTF-8" standalone="yes"?>
<Relationships xmlns="http://schemas.openxmlformats.org/package/2006/relationships"><Relationship Id="rId2" Type="http://schemas.openxmlformats.org/officeDocument/2006/relationships/image" Target="../media/image26.wmf"/><Relationship Id="rId1" Type="http://schemas.openxmlformats.org/officeDocument/2006/relationships/image" Target="../media/image25.wmf"/></Relationships>
</file>

<file path=ppt/drawings/_rels/vmlDrawing12.vml.rels><?xml version="1.0" encoding="UTF-8" standalone="yes"?>
<Relationships xmlns="http://schemas.openxmlformats.org/package/2006/relationships"><Relationship Id="rId3" Type="http://schemas.openxmlformats.org/officeDocument/2006/relationships/image" Target="../media/image29.wmf"/><Relationship Id="rId2" Type="http://schemas.openxmlformats.org/officeDocument/2006/relationships/image" Target="../media/image28.wmf"/><Relationship Id="rId1" Type="http://schemas.openxmlformats.org/officeDocument/2006/relationships/image" Target="../media/image27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wmf"/></Relationships>
</file>

<file path=ppt/drawings/_rels/vmlDrawing3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5.wmf"/></Relationships>
</file>

<file path=ppt/drawings/_rels/vmlDrawing4.vml.rels><?xml version="1.0" encoding="UTF-8" standalone="yes"?>
<Relationships xmlns="http://schemas.openxmlformats.org/package/2006/relationships"><Relationship Id="rId2" Type="http://schemas.openxmlformats.org/officeDocument/2006/relationships/image" Target="../media/image6.wmf"/><Relationship Id="rId1" Type="http://schemas.openxmlformats.org/officeDocument/2006/relationships/image" Target="../media/image9.wmf"/></Relationships>
</file>

<file path=ppt/drawings/_rels/vmlDrawing5.vml.rels><?xml version="1.0" encoding="UTF-8" standalone="yes"?>
<Relationships xmlns="http://schemas.openxmlformats.org/package/2006/relationships"><Relationship Id="rId2" Type="http://schemas.openxmlformats.org/officeDocument/2006/relationships/image" Target="../media/image11.wmf"/><Relationship Id="rId1" Type="http://schemas.openxmlformats.org/officeDocument/2006/relationships/image" Target="../media/image10.wmf"/></Relationships>
</file>

<file path=ppt/drawings/_rels/vmlDrawing6.vml.rels><?xml version="1.0" encoding="UTF-8" standalone="yes"?>
<Relationships xmlns="http://schemas.openxmlformats.org/package/2006/relationships"><Relationship Id="rId2" Type="http://schemas.openxmlformats.org/officeDocument/2006/relationships/image" Target="../media/image13.wmf"/><Relationship Id="rId1" Type="http://schemas.openxmlformats.org/officeDocument/2006/relationships/image" Target="../media/image12.wmf"/></Relationships>
</file>

<file path=ppt/drawings/_rels/vmlDrawing7.vml.rels><?xml version="1.0" encoding="UTF-8" standalone="yes"?>
<Relationships xmlns="http://schemas.openxmlformats.org/package/2006/relationships"><Relationship Id="rId2" Type="http://schemas.openxmlformats.org/officeDocument/2006/relationships/image" Target="../media/image15.wmf"/><Relationship Id="rId1" Type="http://schemas.openxmlformats.org/officeDocument/2006/relationships/image" Target="../media/image14.wmf"/></Relationships>
</file>

<file path=ppt/drawings/_rels/vmlDrawing8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6.wmf"/></Relationships>
</file>

<file path=ppt/drawings/_rels/vmlDrawing9.vml.rels><?xml version="1.0" encoding="UTF-8" standalone="yes"?>
<Relationships xmlns="http://schemas.openxmlformats.org/package/2006/relationships"><Relationship Id="rId2" Type="http://schemas.openxmlformats.org/officeDocument/2006/relationships/image" Target="../media/image19.wmf"/><Relationship Id="rId1" Type="http://schemas.openxmlformats.org/officeDocument/2006/relationships/image" Target="../media/image1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0BB7-D371-4996-B152-6D30B28B6843}" type="datetimeFigureOut">
              <a:rPr lang="ru-RU" smtClean="0"/>
              <a:t>20.09.2012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6DFE-D124-465A-B133-E84F3A532D0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0BB7-D371-4996-B152-6D30B28B6843}" type="datetimeFigureOut">
              <a:rPr lang="ru-RU" smtClean="0"/>
              <a:t>20.09.2012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6DFE-D124-465A-B133-E84F3A532D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0BB7-D371-4996-B152-6D30B28B6843}" type="datetimeFigureOut">
              <a:rPr lang="ru-RU" smtClean="0"/>
              <a:t>20.09.2012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6DFE-D124-465A-B133-E84F3A532D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0BB7-D371-4996-B152-6D30B28B6843}" type="datetimeFigureOut">
              <a:rPr lang="ru-RU" smtClean="0"/>
              <a:t>20.09.2012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6DFE-D124-465A-B133-E84F3A532D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0BB7-D371-4996-B152-6D30B28B6843}" type="datetimeFigureOut">
              <a:rPr lang="ru-RU" smtClean="0"/>
              <a:t>20.09.2012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6DFE-D124-465A-B133-E84F3A532D01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0BB7-D371-4996-B152-6D30B28B6843}" type="datetimeFigureOut">
              <a:rPr lang="ru-RU" smtClean="0"/>
              <a:t>20.09.2012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6DFE-D124-465A-B133-E84F3A532D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0BB7-D371-4996-B152-6D30B28B6843}" type="datetimeFigureOut">
              <a:rPr lang="ru-RU" smtClean="0"/>
              <a:t>20.09.2012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6DFE-D124-465A-B133-E84F3A532D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0BB7-D371-4996-B152-6D30B28B6843}" type="datetimeFigureOut">
              <a:rPr lang="ru-RU" smtClean="0"/>
              <a:t>20.09.2012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6DFE-D124-465A-B133-E84F3A532D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0BB7-D371-4996-B152-6D30B28B6843}" type="datetimeFigureOut">
              <a:rPr lang="ru-RU" smtClean="0"/>
              <a:t>20.09.2012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6DFE-D124-465A-B133-E84F3A532D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0BB7-D371-4996-B152-6D30B28B6843}" type="datetimeFigureOut">
              <a:rPr lang="ru-RU" smtClean="0"/>
              <a:t>20.09.2012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646DFE-D124-465A-B133-E84F3A532D01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0BB7-D371-4996-B152-6D30B28B6843}" type="datetimeFigureOut">
              <a:rPr lang="ru-RU" smtClean="0"/>
              <a:t>20.09.2012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CD646DFE-D124-465A-B133-E84F3A532D01}" type="slidenum">
              <a:rPr lang="ru-RU" smtClean="0"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DE20BB7-D371-4996-B152-6D30B28B6843}" type="datetimeFigureOut">
              <a:rPr lang="ru-RU" smtClean="0"/>
              <a:t>20.09.2012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CD646DFE-D124-465A-B133-E84F3A532D01}" type="slidenum">
              <a:rPr lang="ru-RU" smtClean="0"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Relationship Id="rId6" Type="http://schemas.openxmlformats.org/officeDocument/2006/relationships/image" Target="../media/image13.wmf"/><Relationship Id="rId5" Type="http://schemas.openxmlformats.org/officeDocument/2006/relationships/oleObject" Target="../embeddings/oleObject10.bin"/><Relationship Id="rId4" Type="http://schemas.openxmlformats.org/officeDocument/2006/relationships/image" Target="../media/image12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Relationship Id="rId6" Type="http://schemas.openxmlformats.org/officeDocument/2006/relationships/image" Target="../media/image15.wmf"/><Relationship Id="rId5" Type="http://schemas.openxmlformats.org/officeDocument/2006/relationships/oleObject" Target="../embeddings/oleObject12.bin"/><Relationship Id="rId4" Type="http://schemas.openxmlformats.org/officeDocument/2006/relationships/image" Target="../media/image14.wmf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4.bin"/><Relationship Id="rId4" Type="http://schemas.openxmlformats.org/officeDocument/2006/relationships/image" Target="../media/image16.wmf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Relationship Id="rId6" Type="http://schemas.openxmlformats.org/officeDocument/2006/relationships/image" Target="../media/image19.wmf"/><Relationship Id="rId5" Type="http://schemas.openxmlformats.org/officeDocument/2006/relationships/oleObject" Target="../embeddings/oleObject16.bin"/><Relationship Id="rId4" Type="http://schemas.openxmlformats.org/officeDocument/2006/relationships/image" Target="../media/image18.wmf"/></Relationships>
</file>

<file path=ppt/slides/_rels/slide1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0.bin"/><Relationship Id="rId13" Type="http://schemas.openxmlformats.org/officeDocument/2006/relationships/oleObject" Target="../embeddings/oleObject23.bin"/><Relationship Id="rId3" Type="http://schemas.openxmlformats.org/officeDocument/2006/relationships/oleObject" Target="../embeddings/oleObject17.bin"/><Relationship Id="rId7" Type="http://schemas.openxmlformats.org/officeDocument/2006/relationships/oleObject" Target="../embeddings/oleObject19.bin"/><Relationship Id="rId12" Type="http://schemas.openxmlformats.org/officeDocument/2006/relationships/image" Target="../media/image23.wmf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Relationship Id="rId6" Type="http://schemas.openxmlformats.org/officeDocument/2006/relationships/image" Target="../media/image21.wmf"/><Relationship Id="rId11" Type="http://schemas.openxmlformats.org/officeDocument/2006/relationships/oleObject" Target="../embeddings/oleObject22.bin"/><Relationship Id="rId5" Type="http://schemas.openxmlformats.org/officeDocument/2006/relationships/oleObject" Target="../embeddings/oleObject18.bin"/><Relationship Id="rId15" Type="http://schemas.openxmlformats.org/officeDocument/2006/relationships/image" Target="../media/image24.wmf"/><Relationship Id="rId10" Type="http://schemas.openxmlformats.org/officeDocument/2006/relationships/oleObject" Target="../embeddings/oleObject21.bin"/><Relationship Id="rId4" Type="http://schemas.openxmlformats.org/officeDocument/2006/relationships/image" Target="../media/image20.wmf"/><Relationship Id="rId9" Type="http://schemas.openxmlformats.org/officeDocument/2006/relationships/image" Target="../media/image22.wmf"/><Relationship Id="rId14" Type="http://schemas.openxmlformats.org/officeDocument/2006/relationships/oleObject" Target="../embeddings/oleObject24.bin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Relationship Id="rId6" Type="http://schemas.openxmlformats.org/officeDocument/2006/relationships/image" Target="../media/image26.wmf"/><Relationship Id="rId5" Type="http://schemas.openxmlformats.org/officeDocument/2006/relationships/oleObject" Target="../embeddings/oleObject26.bin"/><Relationship Id="rId4" Type="http://schemas.openxmlformats.org/officeDocument/2006/relationships/image" Target="../media/image25.wmf"/></Relationships>
</file>

<file path=ppt/slides/_rels/slide1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9.wmf"/><Relationship Id="rId3" Type="http://schemas.openxmlformats.org/officeDocument/2006/relationships/oleObject" Target="../embeddings/oleObject27.bin"/><Relationship Id="rId7" Type="http://schemas.openxmlformats.org/officeDocument/2006/relationships/oleObject" Target="../embeddings/oleObject29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Relationship Id="rId6" Type="http://schemas.openxmlformats.org/officeDocument/2006/relationships/image" Target="../media/image28.wmf"/><Relationship Id="rId5" Type="http://schemas.openxmlformats.org/officeDocument/2006/relationships/oleObject" Target="../embeddings/oleObject28.bin"/><Relationship Id="rId4" Type="http://schemas.openxmlformats.org/officeDocument/2006/relationships/image" Target="../media/image27.wmf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0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4.wmf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4.bin"/><Relationship Id="rId4" Type="http://schemas.openxmlformats.org/officeDocument/2006/relationships/image" Target="../media/image5.wmf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6" Type="http://schemas.openxmlformats.org/officeDocument/2006/relationships/image" Target="../media/image6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9.wmf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Relationship Id="rId6" Type="http://schemas.openxmlformats.org/officeDocument/2006/relationships/image" Target="../media/image11.wmf"/><Relationship Id="rId5" Type="http://schemas.openxmlformats.org/officeDocument/2006/relationships/oleObject" Target="../embeddings/oleObject8.bin"/><Relationship Id="rId4" Type="http://schemas.openxmlformats.org/officeDocument/2006/relationships/image" Target="../media/image10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ЧИСЛЕННОЕ МОДЕЛИРОВАНИЕ УСТАНОВИВШЕГОСЯ ТЕЧЕНИЯ</a:t>
            </a:r>
            <a:b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sz="3600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ГАЗА В СОПЛАХ</a:t>
            </a:r>
            <a:endParaRPr lang="ru-RU" sz="3600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683568" y="4293096"/>
            <a:ext cx="7854696" cy="1752600"/>
          </a:xfrm>
        </p:spPr>
        <p:txBody>
          <a:bodyPr/>
          <a:lstStyle/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Работу выполнил: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Вилданов В.Р.</a:t>
            </a:r>
          </a:p>
          <a:p>
            <a:r>
              <a:rPr lang="ru-RU" u="sng" dirty="0" smtClean="0">
                <a:latin typeface="Times New Roman" pitchFamily="18" charset="0"/>
                <a:cs typeface="Times New Roman" pitchFamily="18" charset="0"/>
              </a:rPr>
              <a:t>Научный руководитель: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Сергеев О.Б.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05" name="Object 1"/>
          <p:cNvGraphicFramePr>
            <a:graphicFrameLocks noChangeAspect="1"/>
          </p:cNvGraphicFramePr>
          <p:nvPr/>
        </p:nvGraphicFramePr>
        <p:xfrm>
          <a:off x="899592" y="1052736"/>
          <a:ext cx="6684516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4" name="Equation" r:id="rId3" imgW="4686300" imgH="508000" progId="Equation.DSMT4">
                  <p:embed/>
                </p:oleObj>
              </mc:Choice>
              <mc:Fallback>
                <p:oleObj name="Equation" r:id="rId3" imgW="4686300" imgH="5080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1052736"/>
                        <a:ext cx="6684516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150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1507" name="Object 3"/>
          <p:cNvGraphicFramePr>
            <a:graphicFrameLocks noChangeAspect="1"/>
          </p:cNvGraphicFramePr>
          <p:nvPr/>
        </p:nvGraphicFramePr>
        <p:xfrm>
          <a:off x="3203848" y="2420888"/>
          <a:ext cx="2088232" cy="2809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1525" name="Equation" r:id="rId5" imgW="1295400" imgH="1739900" progId="Equation.DSMT4">
                  <p:embed/>
                </p:oleObj>
              </mc:Choice>
              <mc:Fallback>
                <p:oleObj name="Equation" r:id="rId5" imgW="1295400" imgH="17399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03848" y="2420888"/>
                        <a:ext cx="2088232" cy="2809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23317" y="648866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10/21</a:t>
            </a:r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29" name="Object 1"/>
          <p:cNvGraphicFramePr>
            <a:graphicFrameLocks noChangeAspect="1"/>
          </p:cNvGraphicFramePr>
          <p:nvPr/>
        </p:nvGraphicFramePr>
        <p:xfrm>
          <a:off x="827584" y="1052736"/>
          <a:ext cx="7367913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8" name="Equation" r:id="rId3" imgW="4699000" imgH="508000" progId="Equation.DSMT4">
                  <p:embed/>
                </p:oleObj>
              </mc:Choice>
              <mc:Fallback>
                <p:oleObj name="Equation" r:id="rId3" imgW="4699000" imgH="5080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7584" y="1052736"/>
                        <a:ext cx="7367913" cy="79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253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2531" name="Object 3"/>
          <p:cNvGraphicFramePr>
            <a:graphicFrameLocks noChangeAspect="1"/>
          </p:cNvGraphicFramePr>
          <p:nvPr/>
        </p:nvGraphicFramePr>
        <p:xfrm>
          <a:off x="3275856" y="2564904"/>
          <a:ext cx="2088232" cy="287328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2549" name="Equation" r:id="rId5" imgW="1270000" imgH="1739900" progId="Equation.DSMT4">
                  <p:embed/>
                </p:oleObj>
              </mc:Choice>
              <mc:Fallback>
                <p:oleObj name="Equation" r:id="rId5" imgW="1270000" imgH="17399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75856" y="2564904"/>
                        <a:ext cx="2088232" cy="287328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23317" y="6488668"/>
            <a:ext cx="60625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11/21</a:t>
            </a:r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53" name="Object 1"/>
          <p:cNvGraphicFramePr>
            <a:graphicFrameLocks noChangeAspect="1"/>
          </p:cNvGraphicFramePr>
          <p:nvPr/>
        </p:nvGraphicFramePr>
        <p:xfrm>
          <a:off x="755576" y="1412776"/>
          <a:ext cx="7636924" cy="7920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2" name="Equation" r:id="rId3" imgW="4864100" imgH="508000" progId="Equation.DSMT4">
                  <p:embed/>
                </p:oleObj>
              </mc:Choice>
              <mc:Fallback>
                <p:oleObj name="Equation" r:id="rId3" imgW="4864100" imgH="5080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5576" y="1412776"/>
                        <a:ext cx="7636924" cy="7920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5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3555" name="Object 3"/>
          <p:cNvGraphicFramePr>
            <a:graphicFrameLocks noChangeAspect="1"/>
          </p:cNvGraphicFramePr>
          <p:nvPr/>
        </p:nvGraphicFramePr>
        <p:xfrm>
          <a:off x="3563888" y="2780928"/>
          <a:ext cx="1872208" cy="25008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3573" name="Equation" r:id="rId5" imgW="1308100" imgH="1739900" progId="Equation.DSMT4">
                  <p:embed/>
                </p:oleObj>
              </mc:Choice>
              <mc:Fallback>
                <p:oleObj name="Equation" r:id="rId5" imgW="1308100" imgH="17399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63888" y="2780928"/>
                        <a:ext cx="1872208" cy="250083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23317" y="648866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12/21</a:t>
            </a:r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4577" name="Object 1"/>
          <p:cNvGraphicFramePr>
            <a:graphicFrameLocks noChangeAspect="1"/>
          </p:cNvGraphicFramePr>
          <p:nvPr/>
        </p:nvGraphicFramePr>
        <p:xfrm>
          <a:off x="971600" y="836712"/>
          <a:ext cx="7466981" cy="201622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6" name="Equation" r:id="rId3" imgW="5118100" imgH="1384300" progId="Equation.DSMT4">
                  <p:embed/>
                </p:oleObj>
              </mc:Choice>
              <mc:Fallback>
                <p:oleObj name="Equation" r:id="rId3" imgW="5118100" imgH="13843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1600" y="836712"/>
                        <a:ext cx="7466981" cy="201622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58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4579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41277"/>
              </p:ext>
            </p:extLst>
          </p:nvPr>
        </p:nvGraphicFramePr>
        <p:xfrm>
          <a:off x="2589213" y="3429000"/>
          <a:ext cx="3679825" cy="2984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4597" name="Equation" r:id="rId5" imgW="2641320" imgH="2145960" progId="Equation.DSMT4">
                  <p:embed/>
                </p:oleObj>
              </mc:Choice>
              <mc:Fallback>
                <p:oleObj name="Equation" r:id="rId5" imgW="2641320" imgH="214596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9213" y="3429000"/>
                        <a:ext cx="3679825" cy="2984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23317" y="6488668"/>
            <a:ext cx="63767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13/21</a:t>
            </a:r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764704"/>
            <a:ext cx="8229600" cy="42292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Определение параметров на гранях ячейки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39552" y="1268760"/>
            <a:ext cx="8604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Внутренняя грань: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решается задача о распаде произвольного разрыва </a:t>
            </a:r>
          </a:p>
          <a:p>
            <a:r>
              <a:rPr lang="ru-RU" dirty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    со следующими параметрами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607" name="Object 7"/>
          <p:cNvGraphicFramePr>
            <a:graphicFrameLocks noChangeAspect="1"/>
          </p:cNvGraphicFramePr>
          <p:nvPr/>
        </p:nvGraphicFramePr>
        <p:xfrm>
          <a:off x="2627784" y="1916832"/>
          <a:ext cx="1368152" cy="46419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0" name="Equation" r:id="rId3" imgW="711000" imgH="241200" progId="Equation.DSMT4">
                  <p:embed/>
                </p:oleObj>
              </mc:Choice>
              <mc:Fallback>
                <p:oleObj name="Equation" r:id="rId3" imgW="711000" imgH="241200" progId="Equation.DSMT4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1916832"/>
                        <a:ext cx="1368152" cy="46419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08" name="Object 8"/>
          <p:cNvGraphicFramePr>
            <a:graphicFrameLocks noChangeAspect="1"/>
          </p:cNvGraphicFramePr>
          <p:nvPr/>
        </p:nvGraphicFramePr>
        <p:xfrm>
          <a:off x="5004048" y="1916832"/>
          <a:ext cx="1368152" cy="43324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1" name="Equation" r:id="rId5" imgW="761760" imgH="241200" progId="Equation.DSMT4">
                  <p:embed/>
                </p:oleObj>
              </mc:Choice>
              <mc:Fallback>
                <p:oleObj name="Equation" r:id="rId5" imgW="761760" imgH="241200" progId="Equation.DSMT4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04048" y="1916832"/>
                        <a:ext cx="1368152" cy="43324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TextBox 12"/>
          <p:cNvSpPr txBox="1"/>
          <p:nvPr/>
        </p:nvSpPr>
        <p:spPr>
          <a:xfrm>
            <a:off x="539552" y="2348880"/>
            <a:ext cx="8604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Твёрдая стенка: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решается задача о распаде произвольного разрыва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со следующими параметрами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609" name="Object 9"/>
          <p:cNvGraphicFramePr>
            <a:graphicFrameLocks noChangeAspect="1"/>
          </p:cNvGraphicFramePr>
          <p:nvPr/>
        </p:nvGraphicFramePr>
        <p:xfrm>
          <a:off x="2699792" y="2996952"/>
          <a:ext cx="1224136" cy="4159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2" name="Equation" r:id="rId7" imgW="711000" imgH="241200" progId="Equation.DSMT4">
                  <p:embed/>
                </p:oleObj>
              </mc:Choice>
              <mc:Fallback>
                <p:oleObj name="Equation" r:id="rId7" imgW="711000" imgH="241200" progId="Equation.DSMT4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2996952"/>
                        <a:ext cx="1224136" cy="415914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0" name="Object 10"/>
          <p:cNvGraphicFramePr>
            <a:graphicFrameLocks noChangeAspect="1"/>
          </p:cNvGraphicFramePr>
          <p:nvPr/>
        </p:nvGraphicFramePr>
        <p:xfrm>
          <a:off x="4932040" y="2996952"/>
          <a:ext cx="1348209" cy="4006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3" name="Equation" r:id="rId8" imgW="812520" imgH="241200" progId="Equation.DSMT4">
                  <p:embed/>
                </p:oleObj>
              </mc:Choice>
              <mc:Fallback>
                <p:oleObj name="Equation" r:id="rId8" imgW="812520" imgH="241200" progId="Equation.DSMT4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2996952"/>
                        <a:ext cx="1348209" cy="400672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/>
          <p:nvPr/>
        </p:nvSpPr>
        <p:spPr>
          <a:xfrm>
            <a:off x="539552" y="3501008"/>
            <a:ext cx="8604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Входное сечение: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решается задача о распаде произвольного разрыва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со следующими параметрами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612" name="Object 12"/>
          <p:cNvGraphicFramePr>
            <a:graphicFrameLocks noChangeAspect="1"/>
          </p:cNvGraphicFramePr>
          <p:nvPr/>
        </p:nvGraphicFramePr>
        <p:xfrm>
          <a:off x="4932040" y="4149080"/>
          <a:ext cx="1223962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4" name="Equation" r:id="rId10" imgW="711000" imgH="241200" progId="Equation.DSMT4">
                  <p:embed/>
                </p:oleObj>
              </mc:Choice>
              <mc:Fallback>
                <p:oleObj name="Equation" r:id="rId10" imgW="711000" imgH="241200" progId="Equation.DSMT4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2040" y="4149080"/>
                        <a:ext cx="1223962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3" name="Object 13"/>
          <p:cNvGraphicFramePr>
            <a:graphicFrameLocks noChangeAspect="1"/>
          </p:cNvGraphicFramePr>
          <p:nvPr/>
        </p:nvGraphicFramePr>
        <p:xfrm>
          <a:off x="2699792" y="4149080"/>
          <a:ext cx="104775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5" name="Equation" r:id="rId11" imgW="609480" imgH="241200" progId="Equation.DSMT4">
                  <p:embed/>
                </p:oleObj>
              </mc:Choice>
              <mc:Fallback>
                <p:oleObj name="Equation" r:id="rId11" imgW="609480" imgH="241200" progId="Equation.DSMT4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4149080"/>
                        <a:ext cx="1047750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/>
          <p:nvPr/>
        </p:nvSpPr>
        <p:spPr>
          <a:xfrm>
            <a:off x="539552" y="4581128"/>
            <a:ext cx="860444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u="sng" dirty="0" smtClean="0">
                <a:latin typeface="Times New Roman" pitchFamily="18" charset="0"/>
                <a:cs typeface="Times New Roman" pitchFamily="18" charset="0"/>
              </a:rPr>
              <a:t>Выходное сечение:</a:t>
            </a:r>
            <a:r>
              <a:rPr lang="ru-RU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решается задача о распаде произвольного разрыва </a:t>
            </a:r>
          </a:p>
          <a:p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ru-RU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со следующими параметрами</a:t>
            </a:r>
            <a:endParaRPr lang="ru-RU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5614" name="Object 14"/>
          <p:cNvGraphicFramePr>
            <a:graphicFrameLocks noChangeAspect="1"/>
          </p:cNvGraphicFramePr>
          <p:nvPr/>
        </p:nvGraphicFramePr>
        <p:xfrm>
          <a:off x="2627784" y="5229200"/>
          <a:ext cx="1223962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6" name="Equation" r:id="rId13" imgW="711000" imgH="241200" progId="Equation.DSMT4">
                  <p:embed/>
                </p:oleObj>
              </mc:Choice>
              <mc:Fallback>
                <p:oleObj name="Equation" r:id="rId13" imgW="711000" imgH="241200" progId="Equation.DSMT4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5229200"/>
                        <a:ext cx="1223962" cy="41592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615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9451069"/>
              </p:ext>
            </p:extLst>
          </p:nvPr>
        </p:nvGraphicFramePr>
        <p:xfrm>
          <a:off x="4884738" y="5229225"/>
          <a:ext cx="1246187" cy="4603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5687" name="Equation" r:id="rId14" imgW="723600" imgH="266400" progId="Equation.DSMT4">
                  <p:embed/>
                </p:oleObj>
              </mc:Choice>
              <mc:Fallback>
                <p:oleObj name="Equation" r:id="rId14" imgW="723600" imgH="266400" progId="Equation.DSMT4">
                  <p:embed/>
                  <p:pic>
                    <p:nvPicPr>
                      <p:cNvPr id="0" name="Picture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84738" y="5229225"/>
                        <a:ext cx="1246187" cy="4603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/>
          <p:nvPr/>
        </p:nvSpPr>
        <p:spPr>
          <a:xfrm>
            <a:off x="8523317" y="6488668"/>
            <a:ext cx="65594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14/21</a:t>
            </a:r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412776"/>
            <a:ext cx="8229600" cy="434312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Выбор шага по времени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66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3" name="Rectangle 5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25888774"/>
              </p:ext>
            </p:extLst>
          </p:nvPr>
        </p:nvGraphicFramePr>
        <p:xfrm>
          <a:off x="2987824" y="3212976"/>
          <a:ext cx="3240360" cy="284881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8" name="Equation" r:id="rId3" imgW="2286000" imgH="2006600" progId="Equation.DSMT4">
                  <p:embed/>
                </p:oleObj>
              </mc:Choice>
              <mc:Fallback>
                <p:oleObj name="Equation" r:id="rId3" imgW="2286000" imgH="2006600" progId="Equation.DSMT4">
                  <p:embed/>
                  <p:pic>
                    <p:nvPicPr>
                      <p:cNvPr id="0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87824" y="3212976"/>
                        <a:ext cx="3240360" cy="2848817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6114855"/>
              </p:ext>
            </p:extLst>
          </p:nvPr>
        </p:nvGraphicFramePr>
        <p:xfrm>
          <a:off x="3059832" y="1988840"/>
          <a:ext cx="2875354" cy="86409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6649" name="Equation" r:id="rId5" imgW="1841500" imgH="546100" progId="Equation.DSMT4">
                  <p:embed/>
                </p:oleObj>
              </mc:Choice>
              <mc:Fallback>
                <p:oleObj name="Equation" r:id="rId5" imgW="1841500" imgH="546100" progId="Equation.DSMT4">
                  <p:embed/>
                  <p:pic>
                    <p:nvPicPr>
                      <p:cNvPr id="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59832" y="1988840"/>
                        <a:ext cx="2875354" cy="86409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8523317" y="6488668"/>
            <a:ext cx="63972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15/21</a:t>
            </a:r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362304"/>
          </a:xfrm>
        </p:spPr>
        <p:txBody>
          <a:bodyPr>
            <a:noAutofit/>
          </a:bodyPr>
          <a:lstStyle/>
          <a:p>
            <a:pPr algn="ctr"/>
            <a:r>
              <a:rPr lang="ru-RU" sz="2800" b="1" dirty="0" smtClean="0">
                <a:latin typeface="Times New Roman" pitchFamily="18" charset="0"/>
                <a:cs typeface="Times New Roman" pitchFamily="18" charset="0"/>
              </a:rPr>
              <a:t>5. Начальное приближение</a:t>
            </a:r>
            <a:endParaRPr lang="ru-RU" sz="28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65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649" name="Object 1"/>
          <p:cNvGraphicFramePr>
            <a:graphicFrameLocks noChangeAspect="1"/>
          </p:cNvGraphicFramePr>
          <p:nvPr/>
        </p:nvGraphicFramePr>
        <p:xfrm>
          <a:off x="1907704" y="1412776"/>
          <a:ext cx="4698155" cy="165618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8" name="Equation" r:id="rId3" imgW="2641600" imgH="927100" progId="Equation.DSMT4">
                  <p:embed/>
                </p:oleObj>
              </mc:Choice>
              <mc:Fallback>
                <p:oleObj name="Equation" r:id="rId3" imgW="2641600" imgH="9271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1412776"/>
                        <a:ext cx="4698155" cy="165618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651" name="Object 3"/>
          <p:cNvGraphicFramePr>
            <a:graphicFrameLocks noChangeAspect="1"/>
          </p:cNvGraphicFramePr>
          <p:nvPr/>
        </p:nvGraphicFramePr>
        <p:xfrm>
          <a:off x="2771800" y="3717032"/>
          <a:ext cx="3118847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79" name="Equation" r:id="rId5" imgW="1892300" imgH="609600" progId="Equation.DSMT4">
                  <p:embed/>
                </p:oleObj>
              </mc:Choice>
              <mc:Fallback>
                <p:oleObj name="Equation" r:id="rId5" imgW="1892300" imgH="609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71800" y="3717032"/>
                        <a:ext cx="3118847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65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7653" name="Object 5"/>
          <p:cNvGraphicFramePr>
            <a:graphicFrameLocks noChangeAspect="1"/>
          </p:cNvGraphicFramePr>
          <p:nvPr/>
        </p:nvGraphicFramePr>
        <p:xfrm>
          <a:off x="2627784" y="5229200"/>
          <a:ext cx="3118847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7680" name="Equation" r:id="rId7" imgW="1892300" imgH="609600" progId="Equation.DSMT4">
                  <p:embed/>
                </p:oleObj>
              </mc:Choice>
              <mc:Fallback>
                <p:oleObj name="Equation" r:id="rId7" imgW="1892300" imgH="609600" progId="Equation.DSMT4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5229200"/>
                        <a:ext cx="3118847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8523317" y="6488668"/>
            <a:ext cx="65915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16/21</a:t>
            </a:r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0688"/>
            <a:ext cx="8229600" cy="578328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6. Результаты расчётов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523317" y="6488668"/>
            <a:ext cx="6429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17/21</a:t>
            </a:r>
            <a:endParaRPr lang="ru-RU" dirty="0"/>
          </a:p>
        </p:txBody>
      </p:sp>
      <p:sp>
        <p:nvSpPr>
          <p:cNvPr id="3" name="Rectangle 2"/>
          <p:cNvSpPr/>
          <p:nvPr/>
        </p:nvSpPr>
        <p:spPr>
          <a:xfrm>
            <a:off x="4450813" y="3244334"/>
            <a:ext cx="24237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/>
              <a:t> </a:t>
            </a:r>
          </a:p>
        </p:txBody>
      </p:sp>
      <p:pic>
        <p:nvPicPr>
          <p:cNvPr id="296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0100" y="1952625"/>
            <a:ext cx="3781425" cy="2952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262301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63668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График 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сходимости решения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2708920"/>
            <a:ext cx="4667885" cy="284924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8523317" y="6488668"/>
            <a:ext cx="6575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18/21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5601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8269" y="980728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Распределение числа Маха вдоль оси и стенки канала сопла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8734" y="2276872"/>
            <a:ext cx="5868670" cy="28606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/>
          <p:cNvSpPr txBox="1"/>
          <p:nvPr/>
        </p:nvSpPr>
        <p:spPr>
          <a:xfrm>
            <a:off x="8523317" y="6488668"/>
            <a:ext cx="65960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19/21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4510508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1. Постановка задачи</a:t>
            </a:r>
            <a:endParaRPr lang="ru-RU" sz="3600" b="1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Picture 4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1860550"/>
            <a:ext cx="5943600" cy="3136900"/>
          </a:xfrm>
          <a:prstGeom prst="rect">
            <a:avLst/>
          </a:prstGeom>
          <a:noFill/>
          <a:ln>
            <a:noFill/>
          </a:ln>
        </p:spPr>
      </p:pic>
      <p:sp>
        <p:nvSpPr>
          <p:cNvPr id="3" name="TextBox 2"/>
          <p:cNvSpPr txBox="1"/>
          <p:nvPr/>
        </p:nvSpPr>
        <p:spPr>
          <a:xfrm>
            <a:off x="8516905" y="6525344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2/21</a:t>
            </a:r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Распределение давления вдоль оси и стенки канала сопла</a:t>
            </a: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5656" y="2348880"/>
            <a:ext cx="5932805" cy="2891790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Box 4"/>
          <p:cNvSpPr txBox="1"/>
          <p:nvPr/>
        </p:nvSpPr>
        <p:spPr>
          <a:xfrm>
            <a:off x="8523317" y="6488668"/>
            <a:ext cx="69923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20/21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04936339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Вывод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ru-RU" dirty="0" smtClean="0"/>
              <a:t>Была проверена реализация разностной схемы Годунова на осесимметричном канале.</a:t>
            </a:r>
          </a:p>
          <a:p>
            <a:pPr algn="just"/>
            <a:r>
              <a:rPr lang="ru-RU" dirty="0" smtClean="0"/>
              <a:t>Для данного сопла решение практически совпало с квазиодномерным с небольшими отклонениями.</a:t>
            </a:r>
          </a:p>
          <a:p>
            <a:pPr algn="just"/>
            <a:r>
              <a:rPr lang="ru-RU" dirty="0" smtClean="0"/>
              <a:t>В дальнейшем планируется использовать данный программный комплекс на несимметричных каналах.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8391871" y="6488668"/>
            <a:ext cx="6463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21/21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42737854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2. Система уравнений нестационарного</a:t>
            </a:r>
            <a:br>
              <a:rPr lang="ru-RU" sz="36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ru-RU" sz="3600" b="1" dirty="0" smtClean="0">
                <a:solidFill>
                  <a:schemeClr val="accent6"/>
                </a:solidFill>
                <a:latin typeface="Times New Roman" pitchFamily="18" charset="0"/>
                <a:cs typeface="Times New Roman" pitchFamily="18" charset="0"/>
              </a:rPr>
              <a:t>потока идеального совершенного газа</a:t>
            </a:r>
            <a:endParaRPr lang="ru-RU" sz="3600" dirty="0">
              <a:solidFill>
                <a:schemeClr val="accent6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123728" y="2060848"/>
          <a:ext cx="4739720" cy="43924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3" imgW="3466800" imgH="3213000" progId="Equation.DSMT4">
                  <p:embed/>
                </p:oleObj>
              </mc:Choice>
              <mc:Fallback>
                <p:oleObj name="Equation" r:id="rId3" imgW="3466800" imgH="3213000" progId="Equation.DSMT4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2060848"/>
                        <a:ext cx="4739720" cy="43924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extBox 3"/>
          <p:cNvSpPr txBox="1"/>
          <p:nvPr/>
        </p:nvSpPr>
        <p:spPr>
          <a:xfrm>
            <a:off x="8523317" y="6488668"/>
            <a:ext cx="5677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3/21</a:t>
            </a:r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3717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>Граничные и начальные условия</a:t>
            </a:r>
            <a:endParaRPr lang="ru-RU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58102139"/>
              </p:ext>
            </p:extLst>
          </p:nvPr>
        </p:nvGraphicFramePr>
        <p:xfrm>
          <a:off x="2123728" y="2132856"/>
          <a:ext cx="3416746" cy="397690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684" name="Equation" r:id="rId3" imgW="2425680" imgH="2819160" progId="Equation.DSMT4">
                  <p:embed/>
                </p:oleObj>
              </mc:Choice>
              <mc:Fallback>
                <p:oleObj name="Equation" r:id="rId3" imgW="2425680" imgH="2819160" progId="Equation.DSMT4">
                  <p:embed/>
                  <p:pic>
                    <p:nvPicPr>
                      <p:cNvPr id="0" name="Object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3728" y="2132856"/>
                        <a:ext cx="3416746" cy="3976906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23317" y="6488668"/>
            <a:ext cx="58381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4/21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8263011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Вводим вспомогательные вектор-столбцы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1907704" y="2492896"/>
          <a:ext cx="5836125" cy="187220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8" name="Equation" r:id="rId3" imgW="4305300" imgH="1384300" progId="Equation.DSMT4">
                  <p:embed/>
                </p:oleObj>
              </mc:Choice>
              <mc:Fallback>
                <p:oleObj name="Equation" r:id="rId3" imgW="4305300" imgH="13843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07704" y="2492896"/>
                        <a:ext cx="5836125" cy="187220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/>
        </p:nvGraphicFramePr>
        <p:xfrm>
          <a:off x="2699792" y="4797152"/>
          <a:ext cx="3863017" cy="11521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9" name="Equation" r:id="rId5" imgW="1625600" imgH="482600" progId="Equation.DSMT4">
                  <p:embed/>
                </p:oleObj>
              </mc:Choice>
              <mc:Fallback>
                <p:oleObj name="Equation" r:id="rId5" imgW="1625600" imgH="482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99792" y="4797152"/>
                        <a:ext cx="3863017" cy="11521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8523317" y="6488668"/>
            <a:ext cx="57099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5/21</a:t>
            </a:r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332656"/>
            <a:ext cx="8229600" cy="1143000"/>
          </a:xfrm>
        </p:spPr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3. Дискретизация расчётной области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Рисунок 3"/>
          <p:cNvPicPr/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403648" y="2564904"/>
            <a:ext cx="593407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Box 4"/>
          <p:cNvSpPr txBox="1"/>
          <p:nvPr/>
        </p:nvSpPr>
        <p:spPr>
          <a:xfrm>
            <a:off x="8523317" y="6488668"/>
            <a:ext cx="58702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6/21</a:t>
            </a:r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3600" b="1" dirty="0" smtClean="0">
                <a:latin typeface="Times New Roman" pitchFamily="18" charset="0"/>
                <a:cs typeface="Times New Roman" pitchFamily="18" charset="0"/>
              </a:rPr>
              <a:t>4. Метод Годунова</a:t>
            </a:r>
            <a:endParaRPr lang="ru-RU" sz="36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23317" y="6488668"/>
            <a:ext cx="574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7/21</a:t>
            </a:r>
            <a:endParaRPr lang="ru-RU" dirty="0"/>
          </a:p>
        </p:txBody>
      </p:sp>
      <p:pic>
        <p:nvPicPr>
          <p:cNvPr id="6" name="Picture 5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5597" y="2204864"/>
            <a:ext cx="5932805" cy="392366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9552" y="2636912"/>
            <a:ext cx="8229600" cy="434312"/>
          </a:xfrm>
        </p:spPr>
        <p:txBody>
          <a:bodyPr>
            <a:normAutofit/>
          </a:bodyPr>
          <a:lstStyle/>
          <a:p>
            <a:pPr algn="ctr"/>
            <a:r>
              <a:rPr lang="ru-RU" sz="2000" b="1" dirty="0" smtClean="0">
                <a:latin typeface="Times New Roman" pitchFamily="18" charset="0"/>
                <a:cs typeface="Times New Roman" pitchFamily="18" charset="0"/>
              </a:rPr>
              <a:t>Закон сохранения</a:t>
            </a:r>
            <a:endParaRPr lang="ru-RU" sz="20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3073" name="Object 1"/>
          <p:cNvGraphicFramePr>
            <a:graphicFrameLocks noChangeAspect="1"/>
          </p:cNvGraphicFramePr>
          <p:nvPr/>
        </p:nvGraphicFramePr>
        <p:xfrm>
          <a:off x="899592" y="3501008"/>
          <a:ext cx="6980700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2" name="Equation" r:id="rId3" imgW="3492500" imgH="508000" progId="Equation.DSMT4">
                  <p:embed/>
                </p:oleObj>
              </mc:Choice>
              <mc:Fallback>
                <p:oleObj name="Equation" r:id="rId3" imgW="3492500" imgH="5080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99592" y="3501008"/>
                        <a:ext cx="6980700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75" name="Object 3"/>
          <p:cNvGraphicFramePr>
            <a:graphicFrameLocks noChangeAspect="1"/>
          </p:cNvGraphicFramePr>
          <p:nvPr/>
        </p:nvGraphicFramePr>
        <p:xfrm>
          <a:off x="2483768" y="1124744"/>
          <a:ext cx="3862387" cy="1152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3" name="Equation" r:id="rId5" imgW="1625600" imgH="482600" progId="Equation.DSMT4">
                  <p:embed/>
                </p:oleObj>
              </mc:Choice>
              <mc:Fallback>
                <p:oleObj name="Equation" r:id="rId5" imgW="1625600" imgH="4826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83768" y="1124744"/>
                        <a:ext cx="3862387" cy="11525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23317" y="6488668"/>
            <a:ext cx="5854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8/21</a:t>
            </a:r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81" name="Object 1"/>
          <p:cNvGraphicFramePr>
            <a:graphicFrameLocks noChangeAspect="1"/>
          </p:cNvGraphicFramePr>
          <p:nvPr/>
        </p:nvGraphicFramePr>
        <p:xfrm>
          <a:off x="1331640" y="1340768"/>
          <a:ext cx="6086714" cy="72008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0" name="Equation" r:id="rId3" imgW="4267200" imgH="508000" progId="Equation.DSMT4">
                  <p:embed/>
                </p:oleObj>
              </mc:Choice>
              <mc:Fallback>
                <p:oleObj name="Equation" r:id="rId3" imgW="4267200" imgH="508000" progId="Equation.DSMT4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31640" y="1340768"/>
                        <a:ext cx="6086714" cy="72008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48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graphicFrame>
        <p:nvGraphicFramePr>
          <p:cNvPr id="20483" name="Object 3"/>
          <p:cNvGraphicFramePr>
            <a:graphicFrameLocks noChangeAspect="1"/>
          </p:cNvGraphicFramePr>
          <p:nvPr/>
        </p:nvGraphicFramePr>
        <p:xfrm>
          <a:off x="2627784" y="2564904"/>
          <a:ext cx="3734864" cy="244827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1" name="Equation" r:id="rId5" imgW="2844800" imgH="1866900" progId="Equation.DSMT4">
                  <p:embed/>
                </p:oleObj>
              </mc:Choice>
              <mc:Fallback>
                <p:oleObj name="Equation" r:id="rId5" imgW="2844800" imgH="1866900" progId="Equation.DSMT4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7784" y="2564904"/>
                        <a:ext cx="3734864" cy="244827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8523317" y="6488668"/>
            <a:ext cx="58862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dirty="0" smtClean="0"/>
              <a:t>9/21</a:t>
            </a:r>
            <a:endParaRPr lang="ru-RU" dirty="0"/>
          </a:p>
        </p:txBody>
      </p:sp>
    </p:spTree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108</TotalTime>
  <Words>166</Words>
  <Application>Microsoft Office PowerPoint</Application>
  <PresentationFormat>On-screen Show (4:3)</PresentationFormat>
  <Paragraphs>50</Paragraphs>
  <Slides>21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3" baseType="lpstr">
      <vt:lpstr>Поток</vt:lpstr>
      <vt:lpstr>Equation</vt:lpstr>
      <vt:lpstr>ЧИСЛЕННОЕ МОДЕЛИРОВАНИЕ УСТАНОВИВШЕГОСЯ ТЕЧЕНИЯ ГАЗА В СОПЛАХ</vt:lpstr>
      <vt:lpstr>1. Постановка задачи</vt:lpstr>
      <vt:lpstr> 2. Система уравнений нестационарного потока идеального совершенного газа</vt:lpstr>
      <vt:lpstr>Граничные и начальные условия</vt:lpstr>
      <vt:lpstr>Вводим вспомогательные вектор-столбцы</vt:lpstr>
      <vt:lpstr>3. Дискретизация расчётной области</vt:lpstr>
      <vt:lpstr>4. Метод Годунова</vt:lpstr>
      <vt:lpstr>Закон сохранения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Определение параметров на гранях ячейки</vt:lpstr>
      <vt:lpstr>Выбор шага по времени</vt:lpstr>
      <vt:lpstr>5. Начальное приближение</vt:lpstr>
      <vt:lpstr>6. Результаты расчётов</vt:lpstr>
      <vt:lpstr>График сходимости решения</vt:lpstr>
      <vt:lpstr>Распределение числа Маха вдоль оси и стенки канала сопла</vt:lpstr>
      <vt:lpstr>Распределение давления вдоль оси и стенки канала сопла</vt:lpstr>
      <vt:lpstr>Вывод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Численное моделирование установившегося течения газа в соплах</dc:title>
  <dc:creator>Vlad</dc:creator>
  <cp:lastModifiedBy>King</cp:lastModifiedBy>
  <cp:revision>14</cp:revision>
  <dcterms:created xsi:type="dcterms:W3CDTF">2012-01-26T04:54:20Z</dcterms:created>
  <dcterms:modified xsi:type="dcterms:W3CDTF">2012-09-20T16:58:04Z</dcterms:modified>
</cp:coreProperties>
</file>