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55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992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72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54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69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96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9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6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63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8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2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0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CD0858-656B-4EF9-AEED-C07CDEA7FA1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397E1D-8238-423F-88AB-83984F96D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9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1226"/>
            <a:ext cx="9144000" cy="2197509"/>
          </a:xfrm>
        </p:spPr>
        <p:txBody>
          <a:bodyPr/>
          <a:lstStyle/>
          <a:p>
            <a:pPr algn="ctr"/>
            <a:r>
              <a:rPr lang="ru-RU" b="1" dirty="0" smtClean="0"/>
              <a:t>Библиотека «</a:t>
            </a:r>
            <a:r>
              <a:rPr lang="en-US" b="1" dirty="0" smtClean="0"/>
              <a:t>Boost</a:t>
            </a:r>
            <a:r>
              <a:rPr lang="ru-RU" b="1" dirty="0" smtClean="0"/>
              <a:t>» для </a:t>
            </a:r>
            <a:r>
              <a:rPr lang="en-US" b="1" dirty="0" smtClean="0"/>
              <a:t>C++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Boo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011" y="3656730"/>
            <a:ext cx="5565989" cy="172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50724"/>
            <a:ext cx="10018713" cy="1578076"/>
          </a:xfrm>
        </p:spPr>
        <p:txBody>
          <a:bodyPr/>
          <a:lstStyle/>
          <a:p>
            <a:r>
              <a:rPr lang="en-US" b="1" dirty="0" smtClean="0"/>
              <a:t>Bo0st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63329"/>
            <a:ext cx="10018713" cy="3303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— </a:t>
            </a:r>
            <a:r>
              <a:rPr lang="ru-RU" sz="2800" dirty="0"/>
              <a:t>собрание библиотек классов, использующих функциональность языка C++ и предоставляющих удобный кроссплатформенный высокоуровневый интерфейс для лаконичного кодирования различных повседневных подзадач программирования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87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Boost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09019"/>
            <a:ext cx="10018713" cy="41000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Включает множество библиотек различных категорий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ru-RU" dirty="0" smtClean="0"/>
              <a:t>математические и числовые алгоритмы (</a:t>
            </a:r>
            <a:r>
              <a:rPr lang="en-US" dirty="0" smtClean="0"/>
              <a:t>Accumulators</a:t>
            </a:r>
            <a:r>
              <a:rPr lang="ru-RU" dirty="0" smtClean="0"/>
              <a:t> , </a:t>
            </a:r>
            <a:r>
              <a:rPr lang="en-US" dirty="0" err="1" smtClean="0"/>
              <a:t>Ublas,Random</a:t>
            </a:r>
            <a:r>
              <a:rPr lang="en-US" dirty="0" smtClean="0"/>
              <a:t>…);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ru-RU" dirty="0" smtClean="0"/>
              <a:t>параллельное программирование (</a:t>
            </a:r>
            <a:r>
              <a:rPr lang="en-US" dirty="0" err="1" smtClean="0"/>
              <a:t>Atomic,Beast</a:t>
            </a:r>
            <a:r>
              <a:rPr lang="en-US" dirty="0" smtClean="0"/>
              <a:t>…);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ru-RU" dirty="0" smtClean="0"/>
              <a:t>структура данных (</a:t>
            </a:r>
            <a:r>
              <a:rPr lang="en-US" dirty="0" err="1" smtClean="0"/>
              <a:t>Any,Bimap</a:t>
            </a:r>
            <a:r>
              <a:rPr lang="en-US" dirty="0" smtClean="0"/>
              <a:t>…);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9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68710"/>
            <a:ext cx="10018713" cy="1917291"/>
          </a:xfrm>
        </p:spPr>
        <p:txBody>
          <a:bodyPr/>
          <a:lstStyle/>
          <a:p>
            <a:r>
              <a:rPr lang="ru-RU" b="1" dirty="0" smtClean="0"/>
              <a:t>Библиотека базовой линейной алгебры</a:t>
            </a:r>
            <a:br>
              <a:rPr lang="ru-RU" b="1" dirty="0" smtClean="0"/>
            </a:br>
            <a:r>
              <a:rPr lang="en-US" b="1" dirty="0" err="1" smtClean="0"/>
              <a:t>Ublas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86001"/>
            <a:ext cx="10018713" cy="35052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uBLAS</a:t>
            </a:r>
            <a:r>
              <a:rPr lang="ru-RU" dirty="0"/>
              <a:t> предоставляет шаблоны классов C++ для различных векторов и  </a:t>
            </a:r>
            <a:r>
              <a:rPr lang="ru-RU" dirty="0" smtClean="0"/>
              <a:t>матриц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Библиотека охватывает  основные операции линейной алгебры на векторах и матрицах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различные нормы</a:t>
            </a:r>
          </a:p>
          <a:p>
            <a:pPr>
              <a:buFontTx/>
              <a:buChar char="-"/>
            </a:pPr>
            <a:r>
              <a:rPr lang="ru-RU" dirty="0" smtClean="0"/>
              <a:t>сложение </a:t>
            </a:r>
            <a:r>
              <a:rPr lang="ru-RU" dirty="0"/>
              <a:t>и вычитание векторов и матриц </a:t>
            </a:r>
            <a:r>
              <a:rPr lang="ru-RU" dirty="0" smtClean="0"/>
              <a:t> 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скалярное умножение матриц и векторов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79922" y="1725560"/>
            <a:ext cx="6622025" cy="460149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altLang="ru-RU" sz="2400" dirty="0">
                <a:solidFill>
                  <a:srgbClr val="BC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ru-RU" altLang="ru-RU" sz="2400" dirty="0" err="1">
                <a:solidFill>
                  <a:srgbClr val="BC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boost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ublas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/vector.hpp&gt;</a:t>
            </a:r>
            <a:r>
              <a:rPr lang="en-US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2400" dirty="0">
                <a:solidFill>
                  <a:srgbClr val="BC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ru-RU" altLang="ru-RU" sz="2400" dirty="0" err="1" smtClean="0">
                <a:solidFill>
                  <a:srgbClr val="BC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ru-RU" alt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boost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ublas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/matrix.hpp&gt;</a:t>
            </a:r>
            <a:r>
              <a:rPr lang="en-US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 smtClean="0">
                <a:solidFill>
                  <a:srgbClr val="BC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ru-RU" altLang="ru-RU" sz="2400" dirty="0" err="1">
                <a:solidFill>
                  <a:srgbClr val="BC7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boost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numeric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ublas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/io.hpp&gt;</a:t>
            </a:r>
            <a:r>
              <a:rPr lang="en-US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boost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::</a:t>
            </a:r>
            <a:r>
              <a:rPr lang="ru-RU" altLang="ru-RU" sz="2400" dirty="0" err="1">
                <a:latin typeface="Arial" panose="020B0604020202020204" pitchFamily="34" charset="0"/>
              </a:rPr>
              <a:t>numeric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::</a:t>
            </a:r>
            <a:r>
              <a:rPr lang="ru-RU" altLang="ru-RU" sz="2400" dirty="0" err="1">
                <a:latin typeface="Arial" panose="020B0604020202020204" pitchFamily="34" charset="0"/>
              </a:rPr>
              <a:t>ublas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ru-RU" sz="2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"y = </a:t>
            </a:r>
            <a:r>
              <a:rPr lang="ru-RU" altLang="ru-RU" sz="2400" i="1" dirty="0" err="1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</a:t>
            </a:r>
            <a:r>
              <a:rPr lang="ru-RU" altLang="ru-RU" sz="2400" i="1" dirty="0">
                <a:solidFill>
                  <a:srgbClr val="4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пример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ru-RU" sz="2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u-RU" altLang="ru-RU" sz="2400" dirty="0" err="1" smtClean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u-RU" alt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vector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&lt;</a:t>
            </a:r>
            <a:r>
              <a:rPr lang="ru-RU" altLang="ru-RU" sz="2400" dirty="0" err="1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&gt;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latin typeface="Arial" panose="020B0604020202020204" pitchFamily="34" charset="0"/>
              </a:rPr>
              <a:t>x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latin typeface="Arial" panose="020B0604020202020204" pitchFamily="34" charset="0"/>
              </a:rPr>
              <a:t>x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ru-RU" altLang="ru-RU" sz="2400" dirty="0">
                <a:latin typeface="Arial" panose="020B0604020202020204" pitchFamily="34" charset="0"/>
              </a:rPr>
              <a:t>x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matrix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&lt;</a:t>
            </a:r>
            <a:r>
              <a:rPr lang="ru-RU" altLang="ru-RU" sz="2400" dirty="0" err="1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&gt;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latin typeface="Arial" panose="020B0604020202020204" pitchFamily="34" charset="0"/>
              </a:rPr>
              <a:t>A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latin typeface="Arial" panose="020B0604020202020204" pitchFamily="34" charset="0"/>
              </a:rPr>
              <a:t>A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ru-RU" altLang="ru-RU" sz="2400" dirty="0">
                <a:latin typeface="Arial" panose="020B0604020202020204" pitchFamily="34" charset="0"/>
              </a:rPr>
              <a:t>A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ru-RU" sz="2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u-RU" altLang="ru-RU" sz="2400" dirty="0" smtClean="0">
                <a:latin typeface="Arial" panose="020B0604020202020204" pitchFamily="34" charset="0"/>
              </a:rPr>
              <a:t>A</a:t>
            </a:r>
            <a:r>
              <a:rPr lang="ru-RU" alt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 smtClean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dirty="0" smtClean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ru-RU" altLang="ru-RU" sz="2400" dirty="0">
                <a:latin typeface="Arial" panose="020B0604020202020204" pitchFamily="34" charset="0"/>
              </a:rPr>
              <a:t>A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vector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&lt;</a:t>
            </a:r>
            <a:r>
              <a:rPr lang="ru-RU" altLang="ru-RU" sz="2400" dirty="0" err="1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&gt;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latin typeface="Arial" panose="020B0604020202020204" pitchFamily="34" charset="0"/>
              </a:rPr>
              <a:t>y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=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prod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2400" dirty="0">
                <a:latin typeface="Arial" panose="020B0604020202020204" pitchFamily="34" charset="0"/>
              </a:rPr>
              <a:t>A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altLang="ru-RU" sz="2400" dirty="0">
                <a:latin typeface="Arial" panose="020B0604020202020204" pitchFamily="34" charset="0"/>
              </a:rPr>
              <a:t>x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std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::</a:t>
            </a:r>
            <a:r>
              <a:rPr lang="ru-RU" altLang="ru-RU" sz="2400" dirty="0" err="1">
                <a:latin typeface="Arial" panose="020B0604020202020204" pitchFamily="34" charset="0"/>
              </a:rPr>
              <a:t>cout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&lt;&lt;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latin typeface="Arial" panose="020B0604020202020204" pitchFamily="34" charset="0"/>
              </a:rPr>
              <a:t>y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&lt;&lt;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</a:rPr>
              <a:t>std</a:t>
            </a:r>
            <a:r>
              <a:rPr lang="ru-RU" alt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::</a:t>
            </a:r>
            <a:r>
              <a:rPr lang="ru-RU" altLang="ru-RU" sz="2400" dirty="0" err="1">
                <a:latin typeface="Arial" panose="020B0604020202020204" pitchFamily="34" charset="0"/>
              </a:rPr>
              <a:t>endl</a:t>
            </a:r>
            <a:r>
              <a:rPr lang="ru-RU" alt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r>
              <a:rPr lang="ru-RU" altLang="ru-RU" sz="2400" dirty="0"/>
              <a:t> 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141405" y="271584"/>
            <a:ext cx="6681021" cy="7694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400" dirty="0" smtClean="0">
                <a:ln>
                  <a:noFill/>
                </a:ln>
                <a:latin typeface="Arial" panose="020B0604020202020204" pitchFamily="34" charset="0"/>
              </a:rPr>
              <a:t>Пример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Boost random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91031"/>
            <a:ext cx="10018713" cy="202052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предоставляет </a:t>
            </a:r>
            <a:r>
              <a:rPr lang="ru-RU" dirty="0"/>
              <a:t>различные </a:t>
            </a:r>
            <a:r>
              <a:rPr lang="ru-RU" dirty="0" smtClean="0"/>
              <a:t>генераторы</a:t>
            </a:r>
            <a:r>
              <a:rPr lang="en-US" dirty="0" smtClean="0"/>
              <a:t> </a:t>
            </a:r>
            <a:r>
              <a:rPr lang="ru-RU" dirty="0"/>
              <a:t> для получения случайных чисел, имеющих полезные свойства, </a:t>
            </a:r>
            <a:r>
              <a:rPr lang="ru-RU" dirty="0" smtClean="0"/>
              <a:t>например, конкретное распределение.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5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-103238"/>
            <a:ext cx="10018713" cy="13863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Пример: «Получение нормального распределения»</a:t>
            </a:r>
            <a:endParaRPr lang="ru-RU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24601" y="964562"/>
            <a:ext cx="10477348" cy="604780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BC7A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C7A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1800" b="0" i="1" u="none" strike="noStrike" cap="none" normalizeH="0" baseline="0" dirty="0" err="1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boost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/random.hpp&gt;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BC7A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C7A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1800" b="0" i="1" u="none" strike="noStrike" cap="none" normalizeH="0" baseline="0" dirty="0" err="1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ctime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boost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SampleNormal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mean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sigma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выбор генератора случайных чисел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mt19937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rng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инициализация генератора числом секунд с 1970 года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rng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seed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::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выбор нужного распределения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normal_distribution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norm_dist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mean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sigma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привязка генератора к распределению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variate_generator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mt19937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&amp;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normal_distribution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B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normal_sampler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rng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norm_dist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rgbClr val="4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пример работы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normal_sampler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59541"/>
          </a:xfrm>
        </p:spPr>
        <p:txBody>
          <a:bodyPr>
            <a:normAutofit/>
          </a:bodyPr>
          <a:lstStyle/>
          <a:p>
            <a:r>
              <a:rPr lang="ru-RU" b="1" dirty="0" smtClean="0"/>
              <a:t>Генератор случайных чисел</a:t>
            </a:r>
            <a:endParaRPr lang="ru-RU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71652" y="1721328"/>
            <a:ext cx="999935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mt19937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умолчанию используется как источник случайности, производит целые</a:t>
            </a:r>
            <a:r>
              <a:rPr kumimoji="0" lang="ru-RU" alt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чисел в диапазоне [0, 2</a:t>
            </a:r>
            <a:r>
              <a:rPr kumimoji="0" lang="ru-RU" altLang="ru-RU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-1].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изменить </a:t>
            </a:r>
            <a:r>
              <a:rPr lang="ru-RU" altLang="ru-RU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диапозон</a:t>
            </a:r>
            <a:r>
              <a:rPr lang="ru-RU" altLang="ru-RU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можно воспользоваться функцией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niform </a:t>
            </a:r>
            <a:r>
              <a:rPr lang="en-US" alt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156</TotalTime>
  <Words>188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Параллакс</vt:lpstr>
      <vt:lpstr>Библиотека «Boost» для C++</vt:lpstr>
      <vt:lpstr>Bo0st</vt:lpstr>
      <vt:lpstr>Boost</vt:lpstr>
      <vt:lpstr>Библиотека базовой линейной алгебры Ublas</vt:lpstr>
      <vt:lpstr>Пример</vt:lpstr>
      <vt:lpstr>Boost random</vt:lpstr>
      <vt:lpstr>Пример: «Получение нормального распределения»</vt:lpstr>
      <vt:lpstr>Генератор случайных чисел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«Boost» для C++</dc:title>
  <dc:creator>пальчиковская наталия</dc:creator>
  <cp:lastModifiedBy>пальчиковская наталия</cp:lastModifiedBy>
  <cp:revision>11</cp:revision>
  <dcterms:created xsi:type="dcterms:W3CDTF">2018-04-12T08:49:05Z</dcterms:created>
  <dcterms:modified xsi:type="dcterms:W3CDTF">2018-04-12T11:25:39Z</dcterms:modified>
</cp:coreProperties>
</file>